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6"/>
  </p:notesMasterIdLst>
  <p:sldIdLst>
    <p:sldId id="256" r:id="rId2"/>
    <p:sldId id="328" r:id="rId3"/>
    <p:sldId id="514" r:id="rId4"/>
    <p:sldId id="506" r:id="rId5"/>
    <p:sldId id="507" r:id="rId6"/>
    <p:sldId id="515" r:id="rId7"/>
    <p:sldId id="516" r:id="rId8"/>
    <p:sldId id="518" r:id="rId9"/>
    <p:sldId id="519" r:id="rId10"/>
    <p:sldId id="520" r:id="rId11"/>
    <p:sldId id="521" r:id="rId12"/>
    <p:sldId id="522" r:id="rId13"/>
    <p:sldId id="523" r:id="rId14"/>
    <p:sldId id="517" r:id="rId15"/>
    <p:sldId id="524" r:id="rId16"/>
    <p:sldId id="445" r:id="rId17"/>
    <p:sldId id="446" r:id="rId18"/>
    <p:sldId id="447" r:id="rId19"/>
    <p:sldId id="480" r:id="rId20"/>
    <p:sldId id="481" r:id="rId21"/>
    <p:sldId id="448" r:id="rId22"/>
    <p:sldId id="482" r:id="rId23"/>
    <p:sldId id="492" r:id="rId24"/>
    <p:sldId id="483" r:id="rId25"/>
    <p:sldId id="484" r:id="rId26"/>
    <p:sldId id="485" r:id="rId27"/>
    <p:sldId id="486" r:id="rId28"/>
    <p:sldId id="487" r:id="rId29"/>
    <p:sldId id="488" r:id="rId30"/>
    <p:sldId id="489" r:id="rId31"/>
    <p:sldId id="490" r:id="rId32"/>
    <p:sldId id="491" r:id="rId33"/>
    <p:sldId id="493" r:id="rId34"/>
    <p:sldId id="494" r:id="rId35"/>
    <p:sldId id="495" r:id="rId36"/>
    <p:sldId id="499" r:id="rId37"/>
    <p:sldId id="496" r:id="rId38"/>
    <p:sldId id="497" r:id="rId39"/>
    <p:sldId id="498" r:id="rId40"/>
    <p:sldId id="375" r:id="rId41"/>
    <p:sldId id="332" r:id="rId42"/>
    <p:sldId id="421" r:id="rId43"/>
    <p:sldId id="473" r:id="rId44"/>
    <p:sldId id="329" r:id="rId45"/>
  </p:sldIdLst>
  <p:sldSz cx="9144000" cy="6858000" type="screen4x3"/>
  <p:notesSz cx="6858000" cy="9144000"/>
  <p:embeddedFontLst>
    <p:embeddedFont>
      <p:font typeface="Quicksand" pitchFamily="2" charset="7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C8A016-AEC4-40E9-8F70-4697B3856742}">
  <a:tblStyle styleId="{97C8A016-AEC4-40E9-8F70-4697B3856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44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15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03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2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eekhunter.com.br/criando-componentes-react-componentes-de-classe-e-funcional-sem-estado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barco/puc-react-vent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JS</a:t>
            </a:r>
          </a:p>
        </p:txBody>
      </p:sp>
      <p:sp>
        <p:nvSpPr>
          <p:cNvPr id="3" name="Google Shape;95;p15">
            <a:extLst>
              <a:ext uri="{FF2B5EF4-FFF2-40B4-BE49-F238E27FC236}">
                <a16:creationId xmlns:a16="http://schemas.microsoft.com/office/drawing/2014/main" id="{33759E29-F3F1-E34F-8BBA-814692C721B0}"/>
              </a:ext>
            </a:extLst>
          </p:cNvPr>
          <p:cNvSpPr txBox="1">
            <a:spLocks/>
          </p:cNvSpPr>
          <p:nvPr/>
        </p:nvSpPr>
        <p:spPr>
          <a:xfrm>
            <a:off x="1319175" y="3952225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PUC Campinas.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A2CC77-9BAD-1341-8108-F3EB9AC78FEB}"/>
              </a:ext>
            </a:extLst>
          </p:cNvPr>
          <p:cNvSpPr txBox="1"/>
          <p:nvPr/>
        </p:nvSpPr>
        <p:spPr>
          <a:xfrm>
            <a:off x="6730313" y="5761484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39C0BA"/>
                </a:solidFill>
                <a:latin typeface="Quicksand"/>
                <a:sym typeface="Quicksand"/>
              </a:rPr>
              <a:t>Aula</a:t>
            </a:r>
            <a:r>
              <a:rPr lang="pt-BR" sz="3600" dirty="0">
                <a:solidFill>
                  <a:srgbClr val="39C0BA"/>
                </a:solidFill>
                <a:latin typeface="Quicksand"/>
              </a:rPr>
              <a:t>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No processamento das queries, podemos pegar informação relacionadas a outros objetos na mesma query, permitindo que consigamos muitos dados relacionados ao mesmo objeto sem a necessidade de mudança de rotas ou outros processos como estamos acostumados em uma arquitetura REST.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Query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Mutation</a:t>
            </a:r>
            <a:endParaRPr lang="pt-BR" dirty="0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609DD27-28A4-F543-AB52-BECF1331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7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No processamento das queries, podemos pegar informação relacionadas a outros objetos na mesma query, permitindo que consigamos muitos dados relacionados ao mesmo objeto sem a necessidade de mudança de rotas ou outros processos como estamos acostumados em uma arquitetura REST.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Query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Mutation</a:t>
            </a:r>
            <a:endParaRPr lang="pt-BR" dirty="0"/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609DD27-28A4-F543-AB52-BECF1331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34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Podemos também relacionar parâmetros com esses campos com a finalidade de filtrar e realizar seleções nos dados: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Query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Mutation</a:t>
            </a:r>
            <a:endParaRPr lang="pt-BR" dirty="0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567CA2C-647B-DF48-9816-1DF6BC34B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6145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7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Podemos também realizar transformações dos dados do lado do servidor. Esses tipos podem ser customizados também de acordo com a necessidade da aplicação. Existem tipos default.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Query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Mutation</a:t>
            </a:r>
            <a:endParaRPr lang="pt-BR" dirty="0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38177CA-8119-A64D-9FF7-99D83B6B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9133"/>
            <a:ext cx="9144000" cy="185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5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Iniciando um novo servidor em </a:t>
            </a:r>
            <a:r>
              <a:rPr lang="pt-BR" sz="1800" dirty="0" err="1"/>
              <a:t>Node.js</a:t>
            </a:r>
            <a:r>
              <a:rPr lang="pt-BR" sz="1800" dirty="0"/>
              <a:t> utilizando </a:t>
            </a:r>
            <a:r>
              <a:rPr lang="pt-BR" sz="1800" dirty="0" err="1"/>
              <a:t>GraphQL</a:t>
            </a:r>
            <a:r>
              <a:rPr lang="pt-BR" sz="1800" dirty="0"/>
              <a:t>:</a:t>
            </a:r>
          </a:p>
          <a:p>
            <a:pPr marL="38100" indent="0">
              <a:buNone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 err="1"/>
              <a:t>npm</a:t>
            </a:r>
            <a:r>
              <a:rPr lang="pt-BR" sz="1800" dirty="0"/>
              <a:t> </a:t>
            </a:r>
            <a:r>
              <a:rPr lang="pt-BR" sz="1800" dirty="0" err="1"/>
              <a:t>init</a:t>
            </a:r>
            <a:r>
              <a:rPr lang="pt-BR" sz="1800" dirty="0"/>
              <a:t> –</a:t>
            </a:r>
            <a:r>
              <a:rPr lang="pt-BR" sz="1800" dirty="0" err="1"/>
              <a:t>y</a:t>
            </a:r>
            <a:endParaRPr lang="pt-BR" sz="1800" dirty="0"/>
          </a:p>
          <a:p>
            <a:pPr>
              <a:buFontTx/>
              <a:buChar char="-"/>
            </a:pPr>
            <a:r>
              <a:rPr lang="pt-BR" sz="1800" dirty="0" err="1"/>
              <a:t>npm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</a:t>
            </a:r>
            <a:r>
              <a:rPr lang="pt-BR" sz="1800" dirty="0" err="1"/>
              <a:t>graphql</a:t>
            </a:r>
            <a:endParaRPr lang="pt-BR" sz="1800" dirty="0"/>
          </a:p>
          <a:p>
            <a:pPr>
              <a:buFontTx/>
              <a:buChar char="-"/>
            </a:pPr>
            <a:r>
              <a:rPr lang="pt-BR" sz="1800" dirty="0" err="1"/>
              <a:t>npm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</a:t>
            </a:r>
            <a:r>
              <a:rPr lang="pt-BR" sz="1800" dirty="0" err="1"/>
              <a:t>express-graphql</a:t>
            </a:r>
            <a:endParaRPr lang="pt-BR" sz="1800" dirty="0"/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GraphQL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72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Para realizar o inicio da nossa integração do </a:t>
            </a:r>
            <a:r>
              <a:rPr lang="pt-BR" sz="1800" dirty="0" err="1"/>
              <a:t>React</a:t>
            </a:r>
            <a:r>
              <a:rPr lang="pt-BR" sz="1800" dirty="0"/>
              <a:t> com o Nosso servidor em </a:t>
            </a:r>
            <a:r>
              <a:rPr lang="pt-BR" sz="1800" dirty="0" err="1"/>
              <a:t>GraphQL</a:t>
            </a:r>
            <a:r>
              <a:rPr lang="pt-BR" sz="1800" dirty="0"/>
              <a:t> utilizaremos as seguintes bibliotecas:</a:t>
            </a:r>
          </a:p>
          <a:p>
            <a:pPr marL="38100" indent="0">
              <a:buNone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 err="1"/>
              <a:t>Npm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@</a:t>
            </a:r>
            <a:r>
              <a:rPr lang="pt-BR" sz="1800" dirty="0" err="1"/>
              <a:t>apollo</a:t>
            </a:r>
            <a:r>
              <a:rPr lang="pt-BR" sz="1800" dirty="0"/>
              <a:t>/</a:t>
            </a:r>
            <a:r>
              <a:rPr lang="pt-BR" sz="1800" dirty="0" err="1"/>
              <a:t>client</a:t>
            </a:r>
            <a:r>
              <a:rPr lang="pt-BR" sz="1800" dirty="0"/>
              <a:t> </a:t>
            </a:r>
            <a:r>
              <a:rPr lang="pt-BR" sz="1800" dirty="0" err="1"/>
              <a:t>graphql</a:t>
            </a:r>
            <a:endParaRPr lang="pt-BR" sz="1800" dirty="0"/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endParaRPr lang="pt-BR" sz="1800" dirty="0"/>
          </a:p>
          <a:p>
            <a:pPr>
              <a:buFontTx/>
              <a:buChar char="-"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React</a:t>
            </a:r>
            <a:r>
              <a:rPr lang="pt-BR" dirty="0"/>
              <a:t> + </a:t>
            </a:r>
            <a:r>
              <a:rPr lang="pt-BR" dirty="0" err="1"/>
              <a:t>GraphQL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338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Testing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534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D207A7-D37E-0040-AB84-030F282E0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dirty="0"/>
              <a:t>Verificar se as aplicações estão se comportando como esperado</a:t>
            </a:r>
          </a:p>
          <a:p>
            <a:endParaRPr lang="pt-BR" sz="2400" dirty="0"/>
          </a:p>
          <a:p>
            <a:r>
              <a:rPr lang="pt-BR" sz="2400" dirty="0"/>
              <a:t>Se prevenir de comportamentos não esperados quando trabalhar com novas </a:t>
            </a:r>
            <a:r>
              <a:rPr lang="pt-BR" sz="2400" dirty="0" err="1"/>
              <a:t>features</a:t>
            </a:r>
            <a:r>
              <a:rPr lang="pt-BR" sz="2400" dirty="0"/>
              <a:t> ou entregas de código em geral</a:t>
            </a:r>
          </a:p>
          <a:p>
            <a:endParaRPr lang="pt-BR" sz="2400" dirty="0"/>
          </a:p>
          <a:p>
            <a:r>
              <a:rPr lang="pt-BR" sz="2400" dirty="0"/>
              <a:t>Testes automatizados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E0FC13-B8BE-DC45-B4C3-07219004E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C84B4A5-3F4C-004E-932C-25922DB1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devemos testar nossas aplicações?</a:t>
            </a:r>
          </a:p>
        </p:txBody>
      </p:sp>
    </p:spTree>
    <p:extLst>
      <p:ext uri="{BB962C8B-B14F-4D97-AF65-F5344CB8AC3E}">
        <p14:creationId xmlns:p14="http://schemas.microsoft.com/office/powerpoint/2010/main" val="24667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52222-5F20-A84F-A7EF-05663347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devemos testar?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24B572-155F-BB4B-9984-96E15313C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Prioridade dos testes:</a:t>
            </a:r>
          </a:p>
          <a:p>
            <a:endParaRPr lang="pt-BR" dirty="0"/>
          </a:p>
          <a:p>
            <a:r>
              <a:rPr lang="pt-BR" dirty="0"/>
              <a:t>Core </a:t>
            </a:r>
            <a:r>
              <a:rPr lang="pt-BR" dirty="0" err="1"/>
              <a:t>features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 err="1"/>
              <a:t>Side</a:t>
            </a:r>
            <a:r>
              <a:rPr lang="pt-BR" dirty="0"/>
              <a:t>-cases das core </a:t>
            </a:r>
            <a:r>
              <a:rPr lang="pt-BR" dirty="0" err="1"/>
              <a:t>features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Partes que podem quebrar facilmente.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B378F1-D5A9-4945-8976-0A2DD7EAC5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29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52222-5F20-A84F-A7EF-05663347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devemos testar no </a:t>
            </a:r>
            <a:r>
              <a:rPr lang="pt-BR" dirty="0" err="1"/>
              <a:t>React</a:t>
            </a:r>
            <a:r>
              <a:rPr lang="pt-BR" dirty="0"/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24B572-155F-BB4B-9984-96E15313C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pt-BR" dirty="0"/>
              <a:t>Interações do usuário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err="1"/>
              <a:t>Renderizar</a:t>
            </a:r>
            <a:r>
              <a:rPr lang="pt-BR" dirty="0"/>
              <a:t> conteúdos condicionalmente</a:t>
            </a:r>
          </a:p>
          <a:p>
            <a:pPr>
              <a:buFontTx/>
              <a:buChar char="-"/>
            </a:pPr>
            <a:endParaRPr lang="pt-BR" dirty="0"/>
          </a:p>
          <a:p>
            <a:pPr>
              <a:buFontTx/>
              <a:buChar char="-"/>
            </a:pPr>
            <a:r>
              <a:rPr lang="pt-BR" dirty="0" err="1"/>
              <a:t>Hooks</a:t>
            </a:r>
            <a:r>
              <a:rPr lang="pt-BR" dirty="0"/>
              <a:t> e </a:t>
            </a:r>
            <a:r>
              <a:rPr lang="pt-BR" dirty="0" err="1"/>
              <a:t>Utils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B378F1-D5A9-4945-8976-0A2DD7EAC5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389617-8DF1-C340-B0B4-214174B1F74E}"/>
              </a:ext>
            </a:extLst>
          </p:cNvPr>
          <p:cNvSpPr txBox="1"/>
          <p:nvPr/>
        </p:nvSpPr>
        <p:spPr>
          <a:xfrm>
            <a:off x="2680138" y="914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63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3C6A8-9555-D943-B47C-B26583C0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abordados durante a aula de hoje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1F46C-7064-2F40-AB3E-99A5644E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200"/>
            <a:ext cx="6759303" cy="4967700"/>
          </a:xfrm>
        </p:spPr>
        <p:txBody>
          <a:bodyPr/>
          <a:lstStyle/>
          <a:p>
            <a:r>
              <a:rPr lang="pt-BR" sz="2400" dirty="0"/>
              <a:t>Consumo de </a:t>
            </a:r>
            <a:r>
              <a:rPr lang="pt-BR" sz="2400" dirty="0" err="1"/>
              <a:t>APIs</a:t>
            </a:r>
            <a:r>
              <a:rPr lang="pt-BR" sz="2400" dirty="0"/>
              <a:t> </a:t>
            </a:r>
            <a:r>
              <a:rPr lang="pt-BR" sz="2400" dirty="0" err="1"/>
              <a:t>GraphQL</a:t>
            </a:r>
            <a:r>
              <a:rPr lang="pt-BR" sz="2400" dirty="0"/>
              <a:t>. - 23/02</a:t>
            </a:r>
          </a:p>
          <a:p>
            <a:r>
              <a:rPr lang="pt-BR" sz="2400" dirty="0"/>
              <a:t>End.</a:t>
            </a:r>
          </a:p>
          <a:p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56AF4C-2870-0143-8609-D4381DC73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65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ACE61-B234-DB4B-8149-9486C0F6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testes: Caixa Preta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96DAA9-FD90-DA4D-9BE9-710CE0316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 dirty="0"/>
              <a:t>Possui esse nome porque o código fonte é ignorado no teste. Assim, ao se utilizar dessa técnica, o </a:t>
            </a:r>
            <a:r>
              <a:rPr lang="pt-BR" sz="2000" i="1" dirty="0" err="1"/>
              <a:t>tester</a:t>
            </a:r>
            <a:r>
              <a:rPr lang="pt-BR" sz="2000" i="1" dirty="0"/>
              <a:t> </a:t>
            </a:r>
            <a:r>
              <a:rPr lang="pt-BR" sz="2000" dirty="0"/>
              <a:t>não está preocupado com os elementos constitutivos do</a:t>
            </a:r>
            <a:r>
              <a:rPr lang="pt-BR" sz="2000" i="1" dirty="0"/>
              <a:t> software</a:t>
            </a:r>
            <a:r>
              <a:rPr lang="pt-BR" sz="2000" dirty="0"/>
              <a:t>, mas em como ele funciona.</a:t>
            </a:r>
          </a:p>
          <a:p>
            <a:r>
              <a:rPr lang="pt-BR" sz="2000" dirty="0"/>
              <a:t>Nesse sentido, esse tipo de teste também é conhecido como teste funcional, já que busca garantir que os requisitos funcionais do produto estão consistentes.</a:t>
            </a:r>
          </a:p>
          <a:p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C4CF19-6A85-F14E-97A5-6E1A1F5A4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103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9C76A-C54E-D848-AE1B-A11D63B2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testes: Caixa Branca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5A3EED-E240-EF4A-94E4-80F347490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r>
              <a:rPr lang="pt-BR" sz="2000" dirty="0"/>
              <a:t>Possui esse nome porque o testador tem acesso à estrutura interna da aplicação. Logo, seu foco é garantir que os </a:t>
            </a:r>
            <a:r>
              <a:rPr lang="pt-BR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componentes do software</a:t>
            </a:r>
            <a:r>
              <a:rPr lang="pt-BR" sz="2000" dirty="0"/>
              <a:t> estejam concisos.</a:t>
            </a:r>
          </a:p>
          <a:p>
            <a:endParaRPr lang="pt-BR" sz="2000" dirty="0"/>
          </a:p>
          <a:p>
            <a:r>
              <a:rPr lang="pt-BR" sz="2000" dirty="0"/>
              <a:t>Nesse sentido, esse tipo de teste também é conhecido como </a:t>
            </a:r>
            <a:r>
              <a:rPr lang="pt-BR" sz="2000" b="1" dirty="0"/>
              <a:t>teste estrutura</a:t>
            </a:r>
            <a:r>
              <a:rPr lang="pt-BR" sz="2000" dirty="0"/>
              <a:t>l ou</a:t>
            </a:r>
            <a:r>
              <a:rPr lang="pt-BR" sz="2000" b="1" dirty="0"/>
              <a:t> caixa de vidro</a:t>
            </a:r>
            <a:r>
              <a:rPr lang="pt-BR" sz="2000" dirty="0"/>
              <a:t>, já que busca garantir a qualidade na</a:t>
            </a:r>
            <a:r>
              <a:rPr lang="pt-BR" sz="2000" i="1" dirty="0"/>
              <a:t> implementação do sistema</a:t>
            </a:r>
            <a:r>
              <a:rPr lang="pt-BR" sz="2000" dirty="0"/>
              <a:t>. Logo, ele tem por objetivo validar, apenas, a lógica do produto.</a:t>
            </a:r>
            <a:br>
              <a:rPr lang="pt-BR" sz="1800" dirty="0"/>
            </a:b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42B88F-F1B6-EC4D-AFD3-2765E3F4FE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286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E8753-DE16-CF4E-A97E-6266E651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Unitários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2B778A-2D91-7548-863A-B543B14E8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São testes que buscam testar a menor unidade de código testável.</a:t>
            </a:r>
          </a:p>
          <a:p>
            <a:endParaRPr lang="pt-BR" dirty="0"/>
          </a:p>
          <a:p>
            <a:r>
              <a:rPr lang="pt-BR" dirty="0"/>
              <a:t>Funções</a:t>
            </a:r>
          </a:p>
          <a:p>
            <a:endParaRPr lang="pt-BR" dirty="0"/>
          </a:p>
          <a:p>
            <a:r>
              <a:rPr lang="pt-BR" dirty="0"/>
              <a:t>Remoção de dependências.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715A4A-EC00-FB42-A252-9C9894C85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156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E3DB2-6640-DD47-AFE1-8991164C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unitários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6BF94-4B95-6C40-82B1-4DE2B67B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70075"/>
            <a:ext cx="6858000" cy="4967700"/>
          </a:xfrm>
        </p:spPr>
        <p:txBody>
          <a:bodyPr/>
          <a:lstStyle/>
          <a:p>
            <a:r>
              <a:rPr lang="pt-BR" dirty="0"/>
              <a:t>Testes unitários aplicados durante o processo de desenvolvimento podem trazer a uma redução de 40% a 80% na quantidade de bugs.</a:t>
            </a:r>
          </a:p>
          <a:p>
            <a:endParaRPr lang="pt-BR" dirty="0"/>
          </a:p>
          <a:p>
            <a:r>
              <a:rPr lang="pt-BR" dirty="0"/>
              <a:t>Melhora também a manutenção do código</a:t>
            </a:r>
          </a:p>
          <a:p>
            <a:endParaRPr lang="pt-BR" dirty="0"/>
          </a:p>
          <a:p>
            <a:r>
              <a:rPr lang="pt-BR" dirty="0"/>
              <a:t>Testes bem feitos são a melhor  documentação de código.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4C21989-992D-AE46-B52B-0EAEFE98A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792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6F48B-CACC-DC4B-87E1-53CFE573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de integração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B36400-29C6-7447-9381-98CC7E1F1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múltiplas partes da aplicação que se conversam de uma vez só.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8AD30A-E2B2-554C-8B67-98AB105C3B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251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E74D4-B5C2-4141-A51A-EA61BDCB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E2E – </a:t>
            </a:r>
            <a:r>
              <a:rPr lang="pt-BR" dirty="0" err="1"/>
              <a:t>End-to-End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BD4077-B595-304F-96EB-144BC1D45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do Front-</a:t>
            </a:r>
            <a:r>
              <a:rPr lang="pt-BR" dirty="0" err="1"/>
              <a:t>end</a:t>
            </a:r>
            <a:r>
              <a:rPr lang="pt-BR" dirty="0"/>
              <a:t> até o Back-</a:t>
            </a:r>
            <a:r>
              <a:rPr lang="pt-BR" dirty="0" err="1"/>
              <a:t>end</a:t>
            </a:r>
            <a:r>
              <a:rPr lang="pt-BR" dirty="0"/>
              <a:t> da aplicação.</a:t>
            </a:r>
          </a:p>
          <a:p>
            <a:endParaRPr lang="pt-BR" dirty="0"/>
          </a:p>
          <a:p>
            <a:r>
              <a:rPr lang="pt-BR" dirty="0"/>
              <a:t>Consistem em imitar o </a:t>
            </a:r>
            <a:r>
              <a:rPr lang="pt-BR" dirty="0" err="1"/>
              <a:t>corportamento</a:t>
            </a:r>
            <a:r>
              <a:rPr lang="pt-BR" dirty="0"/>
              <a:t> de um usuário por um funcionalidade da aplicação. Ponta-a-Ponta.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2E8E28-5C72-204D-8E80-6CAD94576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7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55597-46FF-E447-A5CC-446627FD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Escrevendo Testes Unitários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E35C34-875F-2B44-85DD-A1C81BEC3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pt-BR" dirty="0"/>
              <a:t>O primeiro passo para a realização dos testes unitários é escolher as Core </a:t>
            </a:r>
            <a:r>
              <a:rPr lang="pt-BR" dirty="0" err="1"/>
              <a:t>Features</a:t>
            </a:r>
            <a:r>
              <a:rPr lang="pt-BR" dirty="0"/>
              <a:t> que serão testadas.</a:t>
            </a:r>
          </a:p>
          <a:p>
            <a:pPr marL="38100" indent="0">
              <a:buNone/>
            </a:pPr>
            <a:endParaRPr lang="pt-BR" dirty="0"/>
          </a:p>
          <a:p>
            <a:pPr marL="38100" indent="0">
              <a:buNone/>
            </a:pPr>
            <a:r>
              <a:rPr lang="pt-BR" dirty="0"/>
              <a:t>No nosso caso, testaremos o cadastro de Alunos na nossa ferramenta.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42C25B-EBA2-9248-AC24-B7ACC9E7C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930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DA4DC-F5F8-444F-8910-693D9A62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Escrevendo Testes Unitários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0260BC-69A2-5B4B-9D20-94E65ACC7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Iremos criar o nosso primeiro teste utilizando a @</a:t>
            </a:r>
            <a:r>
              <a:rPr lang="pt-BR" dirty="0" err="1"/>
              <a:t>testing-library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98B42D-091B-DC41-B875-D1CF0DA616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C11FA892-76AB-0540-84F1-F84C3405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51" y="3682124"/>
            <a:ext cx="8382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82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CE1021-D018-9944-9BFA-C2162BE97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Tambem</a:t>
            </a:r>
            <a:r>
              <a:rPr lang="pt-BR" dirty="0"/>
              <a:t> utilizaremos a biblioteca</a:t>
            </a:r>
          </a:p>
          <a:p>
            <a:r>
              <a:rPr lang="pt-BR" dirty="0"/>
              <a:t>@</a:t>
            </a:r>
            <a:r>
              <a:rPr lang="pt-BR" dirty="0" err="1"/>
              <a:t>testing-library</a:t>
            </a:r>
            <a:r>
              <a:rPr lang="pt-BR" dirty="0"/>
              <a:t>/</a:t>
            </a:r>
            <a:r>
              <a:rPr lang="pt-BR" dirty="0" err="1"/>
              <a:t>jest</a:t>
            </a:r>
            <a:r>
              <a:rPr lang="pt-BR" dirty="0"/>
              <a:t>-dom para termos acesso a verificações de propriedades no dom.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2B3FDB-4C1F-104C-855C-930DC6858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ACF8248-F36F-DF43-9FD7-6580C30E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Escrevendo Testes Unitários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25B3D0-5F1B-7A43-ABBA-760095C2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34" y="4118209"/>
            <a:ext cx="408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41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C5C23-FE7B-E149-8013-7F9F6A15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nosso primeiro teste: </a:t>
            </a:r>
            <a:r>
              <a:rPr lang="pt-BR" dirty="0" err="1"/>
              <a:t>Conditional</a:t>
            </a:r>
            <a:r>
              <a:rPr lang="pt-BR" dirty="0"/>
              <a:t> Display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50A8E5-8EFD-5743-A97C-BD3EDDC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nosso primeiro teste, iremos testar se, após o carregamento da página, o botão de </a:t>
            </a:r>
            <a:r>
              <a:rPr lang="pt-BR" dirty="0" err="1"/>
              <a:t>submit</a:t>
            </a:r>
            <a:r>
              <a:rPr lang="pt-BR" dirty="0"/>
              <a:t> do formulário estará desabilitado.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B5C9CB-06AA-1140-87BA-9EFC87304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pic>
        <p:nvPicPr>
          <p:cNvPr id="6" name="Imagem 5" descr="Linha do tempo&#10;&#10;Descrição gerada automaticamente com confiança baixa">
            <a:extLst>
              <a:ext uri="{FF2B5EF4-FFF2-40B4-BE49-F238E27FC236}">
                <a16:creationId xmlns:a16="http://schemas.microsoft.com/office/drawing/2014/main" id="{5ED95F9D-AB0A-EC48-9337-A91B4BE7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9007"/>
            <a:ext cx="9144000" cy="13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3C6A8-9555-D943-B47C-B26583C0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 do Curso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1F46C-7064-2F40-AB3E-99A5644E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200"/>
            <a:ext cx="6759303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400" dirty="0"/>
              <a:t>Tópicos que serão abordados durante o curso:</a:t>
            </a:r>
          </a:p>
          <a:p>
            <a:r>
              <a:rPr lang="pt-BR" sz="1400" dirty="0" err="1"/>
              <a:t>Typescript</a:t>
            </a:r>
            <a:r>
              <a:rPr lang="pt-BR" sz="1400" dirty="0"/>
              <a:t>. - OK</a:t>
            </a:r>
          </a:p>
          <a:p>
            <a:r>
              <a:rPr lang="pt-BR" sz="1400" dirty="0" err="1"/>
              <a:t>Recap</a:t>
            </a:r>
            <a:r>
              <a:rPr lang="pt-BR" sz="1400" dirty="0"/>
              <a:t> </a:t>
            </a:r>
            <a:r>
              <a:rPr lang="pt-BR" sz="1400" dirty="0" err="1"/>
              <a:t>React</a:t>
            </a:r>
            <a:r>
              <a:rPr lang="pt-BR" sz="1400" dirty="0"/>
              <a:t> </a:t>
            </a:r>
            <a:r>
              <a:rPr lang="pt-BR" sz="1400" dirty="0" err="1"/>
              <a:t>Hooks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Project </a:t>
            </a:r>
            <a:r>
              <a:rPr lang="pt-BR" sz="1400" dirty="0" err="1"/>
              <a:t>Structure</a:t>
            </a:r>
            <a:r>
              <a:rPr lang="pt-BR" sz="1400" dirty="0"/>
              <a:t>. - OK</a:t>
            </a:r>
          </a:p>
          <a:p>
            <a:r>
              <a:rPr lang="pt-BR" sz="1400" dirty="0"/>
              <a:t>Rotas (</a:t>
            </a:r>
            <a:r>
              <a:rPr lang="pt-BR" sz="1400" dirty="0" err="1"/>
              <a:t>React</a:t>
            </a:r>
            <a:r>
              <a:rPr lang="pt-BR" sz="1400" dirty="0"/>
              <a:t> </a:t>
            </a:r>
            <a:r>
              <a:rPr lang="pt-BR" sz="1400" dirty="0" err="1"/>
              <a:t>Router</a:t>
            </a:r>
            <a:r>
              <a:rPr lang="pt-BR" sz="1400" dirty="0"/>
              <a:t>). – OK</a:t>
            </a:r>
          </a:p>
          <a:p>
            <a:r>
              <a:rPr lang="pt-BR" sz="1400" dirty="0"/>
              <a:t>I18n. - OK</a:t>
            </a:r>
          </a:p>
          <a:p>
            <a:r>
              <a:rPr lang="pt-BR" sz="1400" dirty="0" err="1"/>
              <a:t>Code</a:t>
            </a:r>
            <a:r>
              <a:rPr lang="pt-BR" sz="1400" dirty="0"/>
              <a:t> </a:t>
            </a:r>
            <a:r>
              <a:rPr lang="pt-BR" sz="1400" dirty="0" err="1"/>
              <a:t>Splitting</a:t>
            </a:r>
            <a:r>
              <a:rPr lang="pt-BR" sz="1400" dirty="0"/>
              <a:t>. - OK </a:t>
            </a:r>
          </a:p>
          <a:p>
            <a:r>
              <a:rPr lang="pt-BR" sz="1400" dirty="0" err="1"/>
              <a:t>Custom</a:t>
            </a:r>
            <a:r>
              <a:rPr lang="pt-BR" sz="1400" dirty="0"/>
              <a:t> </a:t>
            </a:r>
            <a:r>
              <a:rPr lang="pt-BR" sz="1400" dirty="0" err="1"/>
              <a:t>Hooks</a:t>
            </a:r>
            <a:r>
              <a:rPr lang="pt-BR" sz="1400" dirty="0"/>
              <a:t> - OK</a:t>
            </a:r>
          </a:p>
          <a:p>
            <a:r>
              <a:rPr lang="pt-BR" sz="1400" dirty="0" err="1"/>
              <a:t>Storybook</a:t>
            </a:r>
            <a:r>
              <a:rPr lang="pt-BR" sz="1400" dirty="0"/>
              <a:t>. – 17/02</a:t>
            </a:r>
          </a:p>
          <a:p>
            <a:r>
              <a:rPr lang="pt-BR" sz="1400" dirty="0" err="1"/>
              <a:t>React</a:t>
            </a:r>
            <a:r>
              <a:rPr lang="pt-BR" sz="1400" dirty="0"/>
              <a:t> </a:t>
            </a:r>
            <a:r>
              <a:rPr lang="pt-BR" sz="1400" dirty="0" err="1"/>
              <a:t>Developer</a:t>
            </a:r>
            <a:r>
              <a:rPr lang="pt-BR" sz="1400" dirty="0"/>
              <a:t> Tools - </a:t>
            </a:r>
            <a:r>
              <a:rPr lang="pt-BR" sz="1400" dirty="0" err="1"/>
              <a:t>Profiling</a:t>
            </a:r>
            <a:r>
              <a:rPr lang="pt-BR" sz="1400" dirty="0"/>
              <a:t> - Performance Management. – 17/02</a:t>
            </a:r>
          </a:p>
          <a:p>
            <a:r>
              <a:rPr lang="pt-BR" sz="1400" dirty="0"/>
              <a:t>Consumo de </a:t>
            </a:r>
            <a:r>
              <a:rPr lang="pt-BR" sz="1400" dirty="0" err="1"/>
              <a:t>APIs</a:t>
            </a:r>
            <a:r>
              <a:rPr lang="pt-BR" sz="1400" dirty="0"/>
              <a:t> </a:t>
            </a:r>
            <a:r>
              <a:rPr lang="pt-BR" sz="1400" dirty="0" err="1"/>
              <a:t>GraphQL</a:t>
            </a:r>
            <a:r>
              <a:rPr lang="pt-BR" sz="1400" dirty="0"/>
              <a:t>. - 23/02</a:t>
            </a:r>
          </a:p>
          <a:p>
            <a:r>
              <a:rPr lang="pt-BR" sz="1400" dirty="0"/>
              <a:t>Testes com RTL (unitários, integração, e2e). - 17/02  - 24/02</a:t>
            </a:r>
          </a:p>
          <a:p>
            <a:r>
              <a:rPr lang="pt-BR" sz="1400" dirty="0" err="1"/>
              <a:t>Deploy</a:t>
            </a:r>
            <a:r>
              <a:rPr lang="pt-BR" sz="1400" dirty="0"/>
              <a:t> </a:t>
            </a:r>
            <a:r>
              <a:rPr lang="pt-BR" sz="1400" dirty="0" err="1"/>
              <a:t>on</a:t>
            </a:r>
            <a:r>
              <a:rPr lang="pt-BR" sz="1400" dirty="0"/>
              <a:t> AWS / </a:t>
            </a:r>
            <a:r>
              <a:rPr lang="pt-BR" sz="1400" dirty="0" err="1"/>
              <a:t>Azure</a:t>
            </a:r>
            <a:r>
              <a:rPr lang="pt-BR" sz="1400" dirty="0"/>
              <a:t>/ </a:t>
            </a:r>
            <a:r>
              <a:rPr lang="pt-BR" sz="1400" dirty="0" err="1"/>
              <a:t>Cloud</a:t>
            </a:r>
            <a:r>
              <a:rPr lang="pt-BR" sz="1400" dirty="0"/>
              <a:t> – 24/02</a:t>
            </a:r>
          </a:p>
          <a:p>
            <a:r>
              <a:rPr lang="pt-BR" sz="1400" dirty="0"/>
              <a:t>Integração em pipelines CI/CD (ex. </a:t>
            </a:r>
            <a:r>
              <a:rPr lang="pt-BR" sz="1400" dirty="0" err="1"/>
              <a:t>Jenkins</a:t>
            </a:r>
            <a:r>
              <a:rPr lang="pt-BR" sz="1400" dirty="0"/>
              <a:t>)  - 24/02</a:t>
            </a:r>
          </a:p>
          <a:p>
            <a:r>
              <a:rPr lang="pt-BR" sz="1400" dirty="0" err="1"/>
              <a:t>React</a:t>
            </a:r>
            <a:r>
              <a:rPr lang="pt-BR" sz="1400" dirty="0"/>
              <a:t> Query (Alternativa ao </a:t>
            </a:r>
            <a:r>
              <a:rPr lang="pt-BR" sz="1400" dirty="0" err="1"/>
              <a:t>Redux</a:t>
            </a:r>
            <a:r>
              <a:rPr lang="pt-BR" sz="1400" dirty="0"/>
              <a:t>). 24/02</a:t>
            </a:r>
          </a:p>
          <a:p>
            <a:r>
              <a:rPr lang="pt-BR" sz="1400" dirty="0" err="1"/>
              <a:t>Next.js</a:t>
            </a:r>
            <a:r>
              <a:rPr lang="pt-BR" sz="1400" dirty="0"/>
              <a:t>. 25/02</a:t>
            </a:r>
          </a:p>
          <a:p>
            <a:r>
              <a:rPr lang="pt-BR" sz="1400" dirty="0"/>
              <a:t>Animações. – 25/02</a:t>
            </a:r>
          </a:p>
          <a:p>
            <a:endParaRPr lang="pt-BR" sz="1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56AF4C-2870-0143-8609-D4381DC73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629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9D363-F4BA-F44F-A642-99687BDC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Testando a partir de eventos do usuário.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E1BDE2-BDAD-564C-AD78-F939B7941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realizarmos testes imitando ações de usuário, realizaremos a utilização da biblioteca de </a:t>
            </a:r>
            <a:r>
              <a:rPr lang="pt-BR" dirty="0" err="1"/>
              <a:t>user-events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08F731-1187-F44C-BE8B-D18AFAD06A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A6D898-9632-8942-8114-F5B43DF11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25" y="4279244"/>
            <a:ext cx="6007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88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9DADF-EA90-4543-9F77-7437E725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 teste utilizando eventos de usuário: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53C157-F60B-B243-A79D-6A9AF2088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Nesse teste, validaremos o estado do botão de </a:t>
            </a:r>
            <a:r>
              <a:rPr lang="pt-BR" dirty="0" err="1"/>
              <a:t>submit</a:t>
            </a:r>
            <a:r>
              <a:rPr lang="pt-BR" dirty="0"/>
              <a:t> após o envio de telefone e e-mail válidos pelo usuário.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305EFF-E520-C645-AF47-014864C33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53A2E61-FF63-A14C-A8E7-D4A72428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43" y="4222552"/>
            <a:ext cx="9144000" cy="17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13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9336C-918E-E049-A323-8521258E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Segundo teste: </a:t>
            </a:r>
            <a:r>
              <a:rPr lang="pt-BR" dirty="0" err="1"/>
              <a:t>Side</a:t>
            </a:r>
            <a:r>
              <a:rPr lang="pt-BR" dirty="0"/>
              <a:t>-cases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7EF13F-514B-EF4B-80CB-C32160BB6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Nossa aplicação valida ambos os inputs de usuários(</a:t>
            </a:r>
            <a:r>
              <a:rPr lang="pt-BR" dirty="0" err="1"/>
              <a:t>email</a:t>
            </a:r>
            <a:r>
              <a:rPr lang="pt-BR" dirty="0"/>
              <a:t> e telefone) mas deveremos testar eles separadamente: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19AC26-31A3-FD45-ADFB-7B5B0CF63C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D8AC861A-6A5E-D14F-AA94-46F4EDA2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9114"/>
            <a:ext cx="9144000" cy="15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74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10873-6A50-E14C-8BE1-F8366D77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Terceiro teste: Testando chamadas de métodos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4A52DF-2BB0-074D-9204-B8C241498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 dirty="0"/>
              <a:t>Iremos validar se após o click e submissão do formulário, a função que veio através de </a:t>
            </a:r>
            <a:r>
              <a:rPr lang="pt-BR" sz="2000" dirty="0" err="1"/>
              <a:t>props</a:t>
            </a:r>
            <a:r>
              <a:rPr lang="pt-BR" sz="2000" dirty="0"/>
              <a:t> para cadastro de alunos foi chamada.</a:t>
            </a:r>
          </a:p>
          <a:p>
            <a:endParaRPr lang="pt-BR" sz="2000" dirty="0"/>
          </a:p>
          <a:p>
            <a:r>
              <a:rPr lang="pt-BR" sz="2000" dirty="0"/>
              <a:t>Utilizaremos o método da </a:t>
            </a:r>
            <a:r>
              <a:rPr lang="pt-BR" sz="2000" dirty="0" err="1"/>
              <a:t>jest</a:t>
            </a:r>
            <a:r>
              <a:rPr lang="pt-BR" sz="2000" dirty="0"/>
              <a:t>() : </a:t>
            </a:r>
            <a:r>
              <a:rPr lang="pt-BR" sz="2000" dirty="0" err="1"/>
              <a:t>toBeCalled</a:t>
            </a:r>
            <a:r>
              <a:rPr lang="pt-BR" sz="2000" dirty="0"/>
              <a:t>()</a:t>
            </a:r>
          </a:p>
          <a:p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CA6167-1701-C04E-B675-7C88F11819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A34BFAE-296D-E44A-9235-89AC7E74E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7940"/>
            <a:ext cx="9144000" cy="18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43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4AD9B-0EB0-D340-ABD6-5A091934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Verificando parâmetros utilizados para a chamada da função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5B48C-A048-3A42-B1F0-35018CF56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79B556-634D-E04D-8A46-CBAAE9C83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D609EA0-4079-1840-A11C-9495DFA1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293"/>
            <a:ext cx="9144000" cy="51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6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24BBA-F056-E841-B5DF-946A4595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Unit </a:t>
            </a:r>
            <a:r>
              <a:rPr lang="pt-BR" dirty="0" err="1"/>
              <a:t>Tests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D7BD89-34EB-F045-86CE-72AA5A5FC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Durante os testes, é comum realizarmos a necessidade de melhorias, como por exemplo: Nomenclatura e identificadores de seletores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30B0EC-350E-4E4F-995E-B7F62AAFF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99080AA1-92F7-814A-85F0-A9A48595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7" y="4662433"/>
            <a:ext cx="8636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45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267FC-666D-0A4A-ABC7-E0EF4AE0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Naming</a:t>
            </a:r>
            <a:r>
              <a:rPr lang="pt-BR" dirty="0"/>
              <a:t> </a:t>
            </a:r>
            <a:r>
              <a:rPr lang="pt-BR" dirty="0" err="1"/>
              <a:t>Convention</a:t>
            </a:r>
            <a:r>
              <a:rPr lang="pt-BR" dirty="0"/>
              <a:t> para testes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3DF0FF-47E8-D44B-94D5-F498ED974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 b="1" dirty="0"/>
              <a:t>&lt;test_method_</a:t>
            </a:r>
            <a:r>
              <a:rPr lang="pt-BR" sz="2000" b="1" dirty="0" err="1"/>
              <a:t>name</a:t>
            </a:r>
            <a:r>
              <a:rPr lang="pt-BR" sz="2000" b="1" dirty="0"/>
              <a:t>__</a:t>
            </a:r>
            <a:r>
              <a:rPr lang="pt-BR" sz="2000" b="1" dirty="0" err="1"/>
              <a:t>input__output</a:t>
            </a:r>
            <a:r>
              <a:rPr lang="pt-BR" sz="2000" b="1" dirty="0"/>
              <a:t>&gt;</a:t>
            </a:r>
          </a:p>
          <a:p>
            <a:endParaRPr lang="pt-BR" sz="2000" b="1" dirty="0"/>
          </a:p>
          <a:p>
            <a:endParaRPr lang="pt-BR" sz="2000" b="1" dirty="0"/>
          </a:p>
          <a:p>
            <a:endParaRPr lang="pt-BR" sz="2000" b="1" dirty="0"/>
          </a:p>
          <a:p>
            <a:pPr marL="38100" indent="0">
              <a:buNone/>
            </a:pP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C895FB-E135-4A48-9ED3-16F8666CB6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854765E-342E-9B46-BE71-95D9634F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162"/>
            <a:ext cx="9144000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4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2397D-49A0-1544-9ACD-B4F4F44D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Unit </a:t>
            </a:r>
            <a:r>
              <a:rPr lang="pt-BR" dirty="0" err="1"/>
              <a:t>Tests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1B89BF-9691-C448-A0A7-47F7C8941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estamos realizando os testes de Componentes de UI, nós vamos querer sempre imitar o comportamento do usuário na página e as chamadas de métodos, validando a chamada de output dos mesmos.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FEBBAB-E59C-1E4A-A732-DB62CAE6A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216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698B1-2F28-5D44-ADCB-B271370C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 </a:t>
            </a:r>
            <a:r>
              <a:rPr lang="pt-BR" dirty="0" err="1"/>
              <a:t>Coverage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782961-1761-2342-8FC3-73E5D04C6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dirty="0"/>
              <a:t>É sempre interessante no início dos projetos a na implementação de um processo de </a:t>
            </a:r>
            <a:r>
              <a:rPr lang="pt-BR" sz="2400" dirty="0" err="1"/>
              <a:t>DevOps</a:t>
            </a:r>
            <a:r>
              <a:rPr lang="pt-BR" sz="2400" dirty="0"/>
              <a:t> a verificação do testes da aplicação. Tanto execução quanto cobertura de código sendo testado. Nesse caso podemos utilizar a </a:t>
            </a:r>
            <a:r>
              <a:rPr lang="pt-BR" sz="2400" dirty="0" err="1"/>
              <a:t>flag</a:t>
            </a:r>
            <a:r>
              <a:rPr lang="pt-BR" sz="2400" dirty="0"/>
              <a:t> de </a:t>
            </a:r>
            <a:r>
              <a:rPr lang="pt-BR" sz="2400" dirty="0" err="1"/>
              <a:t>coverage</a:t>
            </a:r>
            <a:r>
              <a:rPr lang="pt-BR" sz="2400" dirty="0"/>
              <a:t> na execução dos testes.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F9C560-4F2F-694E-8559-1E75EFF3A1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pic>
        <p:nvPicPr>
          <p:cNvPr id="6" name="Imagem 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6FAEFD3-E78D-2540-BB85-D7F8EBF7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40" y="4697875"/>
            <a:ext cx="51181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25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03391-7811-6746-AE4E-81DF6330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E2E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63D628-ABC8-8C4B-A1D7-001EA1C91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800" dirty="0"/>
              <a:t>Iremos realizar a criação de alguns testes E2E, ou seja, emularemos a comportamento de um usuário na nossa ferramenta.</a:t>
            </a:r>
          </a:p>
          <a:p>
            <a:endParaRPr lang="pt-BR" sz="2800" dirty="0"/>
          </a:p>
          <a:p>
            <a:r>
              <a:rPr lang="pt-BR" sz="2800" dirty="0"/>
              <a:t>Para isso utilizaremos as seguintes bibliotecas:</a:t>
            </a:r>
          </a:p>
          <a:p>
            <a:r>
              <a:rPr lang="pt-BR" sz="2800" dirty="0" err="1"/>
              <a:t>Cypress</a:t>
            </a:r>
            <a:r>
              <a:rPr lang="pt-BR" sz="2800" dirty="0"/>
              <a:t> </a:t>
            </a:r>
          </a:p>
          <a:p>
            <a:r>
              <a:rPr lang="pt-BR" sz="2800" dirty="0"/>
              <a:t>@</a:t>
            </a:r>
            <a:r>
              <a:rPr lang="pt-BR" sz="2800" dirty="0" err="1"/>
              <a:t>Testing-library</a:t>
            </a:r>
            <a:r>
              <a:rPr lang="pt-BR" sz="2800" dirty="0"/>
              <a:t>/</a:t>
            </a:r>
            <a:r>
              <a:rPr lang="pt-BR" sz="2800" dirty="0" err="1"/>
              <a:t>cypress</a:t>
            </a:r>
            <a:endParaRPr lang="pt-BR" sz="2800" dirty="0"/>
          </a:p>
          <a:p>
            <a:r>
              <a:rPr lang="pt-BR" sz="2800" dirty="0" err="1"/>
              <a:t>Testing</a:t>
            </a:r>
            <a:r>
              <a:rPr lang="pt-BR" sz="2800" dirty="0"/>
              <a:t> Playground</a:t>
            </a:r>
          </a:p>
          <a:p>
            <a:pPr marL="38100" indent="0">
              <a:buNone/>
            </a:pPr>
            <a:endParaRPr lang="pt-BR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95D656-47BC-CC4F-B226-2722BFFA03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20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GraphQL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146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527842" y="1870542"/>
            <a:ext cx="5122800" cy="3417133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 de </a:t>
            </a:r>
            <a:r>
              <a:rPr lang="en" dirty="0" err="1"/>
              <a:t>colocar</a:t>
            </a:r>
            <a:r>
              <a:rPr lang="en" dirty="0"/>
              <a:t> a </a:t>
            </a:r>
            <a:r>
              <a:rPr lang="en" dirty="0" err="1"/>
              <a:t>mão</a:t>
            </a:r>
            <a:r>
              <a:rPr lang="en" dirty="0"/>
              <a:t> no </a:t>
            </a:r>
            <a:r>
              <a:rPr lang="en" dirty="0" err="1"/>
              <a:t>código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710572" y="2640967"/>
            <a:ext cx="5202549" cy="24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Trabalho 1 – </a:t>
            </a:r>
            <a:r>
              <a:rPr lang="pt-BR" dirty="0" err="1"/>
              <a:t>React</a:t>
            </a:r>
            <a:r>
              <a:rPr lang="pt-BR" dirty="0"/>
              <a:t> + </a:t>
            </a:r>
            <a:r>
              <a:rPr lang="pt-BR" dirty="0" err="1"/>
              <a:t>Typescript</a:t>
            </a:r>
            <a:endParaRPr lang="en-US"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230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Foi solicitada por uma empresa a criação de uma </a:t>
            </a:r>
            <a:r>
              <a:rPr lang="pt-BR" sz="1800" dirty="0" err="1"/>
              <a:t>Landing</a:t>
            </a:r>
            <a:r>
              <a:rPr lang="pt-BR" sz="1800" dirty="0"/>
              <a:t> Page para realizar a captação de novos usuários para um aplicativo.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Essa </a:t>
            </a:r>
            <a:r>
              <a:rPr lang="pt-BR" sz="1800" dirty="0" err="1"/>
              <a:t>Landing</a:t>
            </a:r>
            <a:r>
              <a:rPr lang="pt-BR" sz="1800" dirty="0"/>
              <a:t> Page deve agregar as seguintes funcionalidades</a:t>
            </a:r>
          </a:p>
          <a:p>
            <a:pPr marL="38100" indent="0">
              <a:buNone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/>
              <a:t>Descrição em geral da ferramenta.</a:t>
            </a:r>
          </a:p>
          <a:p>
            <a:pPr>
              <a:buFontTx/>
              <a:buChar char="-"/>
            </a:pPr>
            <a:r>
              <a:rPr lang="pt-BR" sz="1800" dirty="0"/>
              <a:t>Formulário simples para captação/cadastro de novos usuários</a:t>
            </a:r>
          </a:p>
          <a:p>
            <a:pPr>
              <a:buFontTx/>
              <a:buChar char="-"/>
            </a:pPr>
            <a:r>
              <a:rPr lang="pt-BR" sz="1800" dirty="0"/>
              <a:t>Exibir uma lista com </a:t>
            </a:r>
            <a:r>
              <a:rPr lang="pt-BR" sz="1800" dirty="0" err="1"/>
              <a:t>review</a:t>
            </a:r>
            <a:r>
              <a:rPr lang="pt-BR" sz="1800" dirty="0"/>
              <a:t> de usuários</a:t>
            </a:r>
          </a:p>
          <a:p>
            <a:pPr>
              <a:buFontTx/>
              <a:buChar char="-"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Aplicação:</a:t>
            </a:r>
          </a:p>
        </p:txBody>
      </p:sp>
    </p:spTree>
    <p:extLst>
      <p:ext uri="{BB962C8B-B14F-4D97-AF65-F5344CB8AC3E}">
        <p14:creationId xmlns:p14="http://schemas.microsoft.com/office/powerpoint/2010/main" val="3492732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B14D8-18C4-B842-98BE-494F061E00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96465387-4723-8B4A-B8EC-FDD508F7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20" y="529335"/>
            <a:ext cx="4880960" cy="57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54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945150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Cadastro de Usuários(</a:t>
            </a:r>
            <a:r>
              <a:rPr lang="pt-BR" sz="1600" dirty="0" err="1"/>
              <a:t>end-users</a:t>
            </a:r>
            <a:r>
              <a:rPr lang="pt-BR" sz="1600" dirty="0"/>
              <a:t>), Pedidos e Produtos – Poderá ser feito em memória ou reutilizando o server em </a:t>
            </a:r>
            <a:r>
              <a:rPr lang="pt-BR" sz="1600" dirty="0" err="1"/>
              <a:t>Node.js</a:t>
            </a:r>
            <a:r>
              <a:rPr lang="pt-BR" sz="1600" dirty="0"/>
              <a:t>: </a:t>
            </a:r>
            <a:r>
              <a:rPr lang="pt-BR" sz="1600" dirty="0">
                <a:hlinkClick r:id="rId2"/>
              </a:rPr>
              <a:t>https://github.com/dobarco/puc-react-vent</a:t>
            </a:r>
            <a:endParaRPr lang="pt-BR" sz="1600" dirty="0"/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Utilização da biblioteca </a:t>
            </a:r>
            <a:r>
              <a:rPr lang="pt-BR" sz="1600" dirty="0" err="1"/>
              <a:t>Axios</a:t>
            </a:r>
            <a:r>
              <a:rPr lang="pt-BR" sz="1600" dirty="0"/>
              <a:t>/i18n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Utilização de </a:t>
            </a:r>
            <a:r>
              <a:rPr lang="pt-BR" sz="1600" dirty="0" err="1"/>
              <a:t>React</a:t>
            </a:r>
            <a:r>
              <a:rPr lang="pt-BR" sz="1600" dirty="0"/>
              <a:t> </a:t>
            </a:r>
            <a:r>
              <a:rPr lang="pt-BR" sz="1600" dirty="0" err="1"/>
              <a:t>Hooks</a:t>
            </a:r>
            <a:r>
              <a:rPr lang="pt-BR" sz="1600" dirty="0"/>
              <a:t> (</a:t>
            </a:r>
            <a:r>
              <a:rPr lang="pt-BR" sz="1600" dirty="0" err="1"/>
              <a:t>useState</a:t>
            </a:r>
            <a:r>
              <a:rPr lang="pt-BR" sz="1600" dirty="0"/>
              <a:t>, </a:t>
            </a:r>
            <a:r>
              <a:rPr lang="pt-BR" sz="1600" dirty="0" err="1"/>
              <a:t>useReducer</a:t>
            </a:r>
            <a:r>
              <a:rPr lang="pt-BR" sz="1600" dirty="0"/>
              <a:t>, </a:t>
            </a:r>
            <a:r>
              <a:rPr lang="pt-BR" sz="1600" dirty="0" err="1"/>
              <a:t>useEffect</a:t>
            </a:r>
            <a:r>
              <a:rPr lang="pt-BR" sz="1600" dirty="0"/>
              <a:t>, </a:t>
            </a:r>
            <a:r>
              <a:rPr lang="pt-BR" sz="1600" dirty="0" err="1"/>
              <a:t>useCallback</a:t>
            </a:r>
            <a:r>
              <a:rPr lang="pt-BR" sz="1600" dirty="0"/>
              <a:t>, </a:t>
            </a:r>
            <a:r>
              <a:rPr lang="pt-BR" sz="1600" dirty="0" err="1"/>
              <a:t>useContext</a:t>
            </a:r>
            <a:r>
              <a:rPr lang="pt-BR" sz="1600" dirty="0"/>
              <a:t>) utilizar de acordo com a necessidade.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Tipagem</a:t>
            </a:r>
            <a:r>
              <a:rPr lang="pt-BR" sz="1600" dirty="0"/>
              <a:t> estática de variáveis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Renderização</a:t>
            </a:r>
            <a:r>
              <a:rPr lang="pt-BR" sz="1600" dirty="0"/>
              <a:t> de </a:t>
            </a:r>
            <a:r>
              <a:rPr lang="pt-BR" sz="1600" dirty="0" err="1"/>
              <a:t>reviews</a:t>
            </a:r>
            <a:r>
              <a:rPr lang="pt-BR" sz="1600" dirty="0"/>
              <a:t> de usuários.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Type</a:t>
            </a:r>
            <a:r>
              <a:rPr lang="pt-BR" sz="1600" dirty="0"/>
              <a:t> Alias/Interface para criação de variáveis utilizadas pela ferramenta.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Quebra correta de componentes e estruturação do projeto.</a:t>
            </a:r>
          </a:p>
          <a:p>
            <a:pPr>
              <a:buFontTx/>
              <a:buChar char="-"/>
            </a:pPr>
            <a:endParaRPr lang="pt-BR" sz="16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Features</a:t>
            </a:r>
            <a:r>
              <a:rPr lang="pt-BR"/>
              <a:t> Avaliadas</a:t>
            </a:r>
          </a:p>
        </p:txBody>
      </p:sp>
    </p:spTree>
    <p:extLst>
      <p:ext uri="{BB962C8B-B14F-4D97-AF65-F5344CB8AC3E}">
        <p14:creationId xmlns:p14="http://schemas.microsoft.com/office/powerpoint/2010/main" val="757716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ctrTitle" idx="4294967295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E3037"/>
                </a:solidFill>
              </a:rPr>
              <a:t>OBRIGADO A TODOS!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4294967295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err="1"/>
              <a:t>Perguntas</a:t>
            </a:r>
            <a:r>
              <a:rPr lang="en" sz="3600" b="1" dirty="0"/>
              <a:t>?</a:t>
            </a:r>
            <a:endParaRPr sz="3600" b="1" dirty="0">
              <a:solidFill>
                <a:srgbClr val="F3F3F3"/>
              </a:solidFill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You can find me at</a:t>
            </a:r>
          </a:p>
          <a:p>
            <a:pPr marL="0" lvl="0" indent="0">
              <a:buNone/>
            </a:pPr>
            <a:r>
              <a:rPr lang="pt-BR" sz="2200" dirty="0" err="1"/>
              <a:t>https</a:t>
            </a:r>
            <a:r>
              <a:rPr lang="pt-BR" sz="2200" dirty="0"/>
              <a:t>://</a:t>
            </a:r>
            <a:r>
              <a:rPr lang="pt-BR" sz="2200" dirty="0" err="1"/>
              <a:t>www.linkedin.com</a:t>
            </a:r>
            <a:r>
              <a:rPr lang="pt-BR" sz="2200" dirty="0"/>
              <a:t>/in/</a:t>
            </a:r>
            <a:r>
              <a:rPr lang="pt-BR" sz="2200" dirty="0" err="1"/>
              <a:t>rafaeldobarco</a:t>
            </a:r>
            <a:r>
              <a:rPr lang="pt-BR" sz="2200" dirty="0"/>
              <a:t>/</a:t>
            </a: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A70E97-0CAB-CA4E-A91E-CC66B27359E0}"/>
              </a:ext>
            </a:extLst>
          </p:cNvPr>
          <p:cNvSpPr txBox="1"/>
          <p:nvPr/>
        </p:nvSpPr>
        <p:spPr>
          <a:xfrm>
            <a:off x="1765738" y="274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82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2400" dirty="0" err="1"/>
              <a:t>GraphQL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a query </a:t>
            </a:r>
            <a:r>
              <a:rPr lang="pt-BR" sz="2400" dirty="0" err="1"/>
              <a:t>language</a:t>
            </a:r>
            <a:r>
              <a:rPr lang="pt-BR" sz="2400" dirty="0"/>
              <a:t> for </a:t>
            </a:r>
            <a:r>
              <a:rPr lang="pt-BR" sz="2400" dirty="0" err="1"/>
              <a:t>your</a:t>
            </a:r>
            <a:r>
              <a:rPr lang="pt-BR" sz="2400" dirty="0"/>
              <a:t> API, </a:t>
            </a:r>
            <a:r>
              <a:rPr lang="pt-BR" sz="2400" dirty="0" err="1"/>
              <a:t>and</a:t>
            </a:r>
            <a:r>
              <a:rPr lang="pt-BR" sz="2400" dirty="0"/>
              <a:t> a server-</a:t>
            </a:r>
            <a:r>
              <a:rPr lang="pt-BR" sz="2400" dirty="0" err="1"/>
              <a:t>side</a:t>
            </a:r>
            <a:r>
              <a:rPr lang="pt-BR" sz="2400" dirty="0"/>
              <a:t> </a:t>
            </a:r>
            <a:r>
              <a:rPr lang="pt-BR" sz="2400" dirty="0" err="1"/>
              <a:t>runtime</a:t>
            </a:r>
            <a:r>
              <a:rPr lang="pt-BR" sz="2400" dirty="0"/>
              <a:t> for </a:t>
            </a:r>
            <a:r>
              <a:rPr lang="pt-BR" sz="2400" dirty="0" err="1"/>
              <a:t>executing</a:t>
            </a:r>
            <a:r>
              <a:rPr lang="pt-BR" sz="2400" dirty="0"/>
              <a:t> queries </a:t>
            </a:r>
            <a:r>
              <a:rPr lang="pt-BR" sz="2400" dirty="0" err="1"/>
              <a:t>using</a:t>
            </a:r>
            <a:r>
              <a:rPr lang="pt-BR" sz="2400" dirty="0"/>
              <a:t> a </a:t>
            </a:r>
            <a:r>
              <a:rPr lang="pt-BR" sz="2400" dirty="0" err="1"/>
              <a:t>type</a:t>
            </a:r>
            <a:r>
              <a:rPr lang="pt-BR" sz="2400" dirty="0"/>
              <a:t> system </a:t>
            </a:r>
            <a:r>
              <a:rPr lang="pt-BR" sz="2400" dirty="0" err="1"/>
              <a:t>you</a:t>
            </a:r>
            <a:r>
              <a:rPr lang="pt-BR" sz="2400" dirty="0"/>
              <a:t> define for </a:t>
            </a:r>
            <a:r>
              <a:rPr lang="pt-BR" sz="2400" dirty="0" err="1"/>
              <a:t>your</a:t>
            </a:r>
            <a:r>
              <a:rPr lang="pt-BR" sz="2400" dirty="0"/>
              <a:t> data. </a:t>
            </a:r>
          </a:p>
          <a:p>
            <a:pPr>
              <a:buFontTx/>
              <a:buChar char="-"/>
            </a:pPr>
            <a:endParaRPr lang="pt-BR" sz="2400" dirty="0"/>
          </a:p>
          <a:p>
            <a:pPr>
              <a:buFontTx/>
              <a:buChar char="-"/>
            </a:pPr>
            <a:r>
              <a:rPr lang="pt-BR" sz="2400" dirty="0" err="1"/>
              <a:t>GraphQL</a:t>
            </a:r>
            <a:r>
              <a:rPr lang="pt-BR" sz="2400" dirty="0"/>
              <a:t> </a:t>
            </a:r>
            <a:r>
              <a:rPr lang="pt-BR" sz="2400" dirty="0" err="1"/>
              <a:t>isn't</a:t>
            </a:r>
            <a:r>
              <a:rPr lang="pt-BR" sz="2400" dirty="0"/>
              <a:t> </a:t>
            </a:r>
            <a:r>
              <a:rPr lang="pt-BR" sz="2400" dirty="0" err="1"/>
              <a:t>tied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any</a:t>
            </a:r>
            <a:r>
              <a:rPr lang="pt-BR" sz="2400" dirty="0"/>
              <a:t> </a:t>
            </a:r>
            <a:r>
              <a:rPr lang="pt-BR" sz="2400" dirty="0" err="1"/>
              <a:t>specific</a:t>
            </a:r>
            <a:r>
              <a:rPr lang="pt-BR" sz="2400" dirty="0"/>
              <a:t> </a:t>
            </a:r>
            <a:r>
              <a:rPr lang="pt-BR" sz="2400" dirty="0" err="1"/>
              <a:t>database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</a:t>
            </a:r>
            <a:r>
              <a:rPr lang="pt-BR" sz="2400" dirty="0" err="1"/>
              <a:t>storage</a:t>
            </a:r>
            <a:r>
              <a:rPr lang="pt-BR" sz="2400" dirty="0"/>
              <a:t> </a:t>
            </a:r>
            <a:r>
              <a:rPr lang="pt-BR" sz="2400" dirty="0" err="1"/>
              <a:t>engine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instead</a:t>
            </a:r>
            <a:r>
              <a:rPr lang="pt-BR" sz="2400" dirty="0"/>
              <a:t> </a:t>
            </a:r>
            <a:r>
              <a:rPr lang="pt-BR" sz="2400" dirty="0" err="1"/>
              <a:t>backed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your</a:t>
            </a:r>
            <a:r>
              <a:rPr lang="pt-BR" sz="2400" dirty="0"/>
              <a:t> </a:t>
            </a:r>
            <a:r>
              <a:rPr lang="pt-BR" sz="2400" dirty="0" err="1"/>
              <a:t>existing</a:t>
            </a:r>
            <a:r>
              <a:rPr lang="pt-BR" sz="2400" dirty="0"/>
              <a:t> </a:t>
            </a:r>
            <a:r>
              <a:rPr lang="pt-BR" sz="2400" dirty="0" err="1"/>
              <a:t>code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data.</a:t>
            </a: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GraphQL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385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REST </a:t>
            </a:r>
            <a:r>
              <a:rPr lang="pt-BR" sz="1800" dirty="0" err="1"/>
              <a:t>API’s</a:t>
            </a:r>
            <a:r>
              <a:rPr lang="pt-BR" sz="1800" dirty="0"/>
              <a:t> 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Você criaria um </a:t>
            </a:r>
            <a:r>
              <a:rPr lang="pt-BR" sz="1800" dirty="0" err="1"/>
              <a:t>endpoint</a:t>
            </a:r>
            <a:r>
              <a:rPr lang="pt-BR" sz="1800" dirty="0"/>
              <a:t> para a criação de cada um dos recursos como por exemplo: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Imagina um cenário em que você gostaria de pegar todas as tarefas de um usuário em específico</a:t>
            </a:r>
          </a:p>
          <a:p>
            <a:pPr>
              <a:buFontTx/>
              <a:buChar char="-"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A rota criada para realizar essa query, seguindo o padrão de </a:t>
            </a:r>
            <a:r>
              <a:rPr lang="pt-BR" sz="1800" dirty="0" err="1"/>
              <a:t>resources</a:t>
            </a:r>
            <a:r>
              <a:rPr lang="pt-BR" sz="1800" dirty="0"/>
              <a:t> do REST ficaria: </a:t>
            </a:r>
            <a:br>
              <a:rPr lang="pt-BR" sz="1800" dirty="0"/>
            </a:b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/</a:t>
            </a:r>
            <a:r>
              <a:rPr lang="pt-BR" sz="1800" dirty="0" err="1"/>
              <a:t>user</a:t>
            </a:r>
            <a:r>
              <a:rPr lang="pt-BR" sz="1800" dirty="0"/>
              <a:t>/15/</a:t>
            </a:r>
            <a:r>
              <a:rPr lang="pt-BR" sz="1800" dirty="0" err="1"/>
              <a:t>tasks</a:t>
            </a: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GraphQL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399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No caso do </a:t>
            </a:r>
            <a:r>
              <a:rPr lang="pt-BR" sz="1800" dirty="0" err="1"/>
              <a:t>GraphQL</a:t>
            </a:r>
            <a:r>
              <a:rPr lang="pt-BR" sz="1800" dirty="0"/>
              <a:t>, as coisas funcionam de uma maneira diferente, todas as </a:t>
            </a:r>
            <a:r>
              <a:rPr lang="pt-BR" sz="1800" dirty="0" err="1"/>
              <a:t>requests</a:t>
            </a:r>
            <a:r>
              <a:rPr lang="pt-BR" sz="1800" dirty="0"/>
              <a:t> serão enviadas para o mesmo </a:t>
            </a:r>
            <a:r>
              <a:rPr lang="pt-BR" sz="1800" dirty="0" err="1"/>
              <a:t>endpoint</a:t>
            </a:r>
            <a:r>
              <a:rPr lang="pt-BR" sz="1800" dirty="0"/>
              <a:t>: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/</a:t>
            </a:r>
            <a:r>
              <a:rPr lang="pt-BR" sz="1800" dirty="0" err="1"/>
              <a:t>graphql</a:t>
            </a: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GraphQL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96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Queries in </a:t>
            </a:r>
            <a:r>
              <a:rPr lang="pt-BR" sz="1800" dirty="0" err="1"/>
              <a:t>GraphQL</a:t>
            </a:r>
            <a:r>
              <a:rPr lang="pt-BR" sz="1800" dirty="0"/>
              <a:t>: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No </a:t>
            </a:r>
            <a:r>
              <a:rPr lang="pt-BR" sz="1800" dirty="0" err="1"/>
              <a:t>GraphQL</a:t>
            </a:r>
            <a:r>
              <a:rPr lang="pt-BR" sz="1800" dirty="0"/>
              <a:t> nós trabalhamos buscando por campos específicos dentro do nosso </a:t>
            </a:r>
            <a:r>
              <a:rPr lang="pt-BR" sz="1800" dirty="0" err="1"/>
              <a:t>Schema</a:t>
            </a:r>
            <a:r>
              <a:rPr lang="pt-BR" sz="1800" dirty="0"/>
              <a:t>, e o paradigma principal é que nós recebemos como resultado exatamente o que pedimos:</a:t>
            </a:r>
          </a:p>
          <a:p>
            <a:pPr marL="38100" indent="0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Query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Mutation</a:t>
            </a:r>
            <a:endParaRPr lang="pt-BR" dirty="0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4ADC0D3-4B35-B545-80CC-34404FC6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4075"/>
            <a:ext cx="9144000" cy="17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0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Esse processo de receber dados e consumir dados do </a:t>
            </a:r>
            <a:r>
              <a:rPr lang="pt-BR" sz="1800" dirty="0" err="1"/>
              <a:t>GraphQL</a:t>
            </a:r>
            <a:r>
              <a:rPr lang="pt-BR" sz="1800" dirty="0"/>
              <a:t> é chamado de Query, assim como em outros bancos.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Query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Mutation</a:t>
            </a:r>
            <a:endParaRPr lang="pt-BR" dirty="0"/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D81DD84-EBEF-C04C-B5CB-101B3E00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2493"/>
            <a:ext cx="9144000" cy="18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04512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45121</TotalTime>
  <Words>1480</Words>
  <Application>Microsoft Macintosh PowerPoint</Application>
  <PresentationFormat>Apresentação na tela (4:3)</PresentationFormat>
  <Paragraphs>227</Paragraphs>
  <Slides>44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7" baseType="lpstr">
      <vt:lpstr>Quicksand</vt:lpstr>
      <vt:lpstr>Arial</vt:lpstr>
      <vt:lpstr>Eleanor template</vt:lpstr>
      <vt:lpstr>React JS</vt:lpstr>
      <vt:lpstr>Tópicos abordados durante a aula de hoje</vt:lpstr>
      <vt:lpstr>Agenda do Curso</vt:lpstr>
      <vt:lpstr>GraphQL</vt:lpstr>
      <vt:lpstr>GraphQL</vt:lpstr>
      <vt:lpstr>GraphQL</vt:lpstr>
      <vt:lpstr>GraphQL</vt:lpstr>
      <vt:lpstr>Query vs Mutation</vt:lpstr>
      <vt:lpstr>Query vs Mutation</vt:lpstr>
      <vt:lpstr>Query vs Mutation</vt:lpstr>
      <vt:lpstr>Query vs Mutation</vt:lpstr>
      <vt:lpstr>Query vs Mutation</vt:lpstr>
      <vt:lpstr>Query vs Mutation</vt:lpstr>
      <vt:lpstr>GraphQL</vt:lpstr>
      <vt:lpstr>React + GraphQL</vt:lpstr>
      <vt:lpstr>React Testing.</vt:lpstr>
      <vt:lpstr>Por que devemos testar nossas aplicações?</vt:lpstr>
      <vt:lpstr>O que devemos testar?</vt:lpstr>
      <vt:lpstr>O que devemos testar no React.</vt:lpstr>
      <vt:lpstr>Tipos de testes: Caixa Preta</vt:lpstr>
      <vt:lpstr>Tipos de testes: Caixa Branca</vt:lpstr>
      <vt:lpstr>Testes Unitários</vt:lpstr>
      <vt:lpstr>Testes unitários</vt:lpstr>
      <vt:lpstr>Testes de integração</vt:lpstr>
      <vt:lpstr>Testes E2E – End-to-End</vt:lpstr>
      <vt:lpstr>Escrevendo Testes Unitários</vt:lpstr>
      <vt:lpstr>Escrevendo Testes Unitários</vt:lpstr>
      <vt:lpstr>Escrevendo Testes Unitários</vt:lpstr>
      <vt:lpstr>O nosso primeiro teste: Conditional Display</vt:lpstr>
      <vt:lpstr>Testando a partir de eventos do usuário.</vt:lpstr>
      <vt:lpstr>Primeiro teste utilizando eventos de usuário:</vt:lpstr>
      <vt:lpstr>O Segundo teste: Side-cases</vt:lpstr>
      <vt:lpstr>Terceiro teste: Testando chamadas de métodos</vt:lpstr>
      <vt:lpstr>Verificando parâmetros utilizados para a chamada da função</vt:lpstr>
      <vt:lpstr>Unit Tests</vt:lpstr>
      <vt:lpstr>Naming Convention para testes</vt:lpstr>
      <vt:lpstr>Unit Tests</vt:lpstr>
      <vt:lpstr>Test Coverage</vt:lpstr>
      <vt:lpstr>Testes E2E</vt:lpstr>
      <vt:lpstr>Hora de colocar a mão no código</vt:lpstr>
      <vt:lpstr>Aplicação:</vt:lpstr>
      <vt:lpstr>Apresentação do PowerPoint</vt:lpstr>
      <vt:lpstr>Features Avaliadas</vt:lpstr>
      <vt:lpstr>OBRIGADO A TODOS!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TALK  Angular</dc:title>
  <cp:lastModifiedBy>Rafael Rocha Amaral Novoa Dobarco</cp:lastModifiedBy>
  <cp:revision>427</cp:revision>
  <dcterms:modified xsi:type="dcterms:W3CDTF">2022-02-23T19:11:57Z</dcterms:modified>
</cp:coreProperties>
</file>